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6">
  <p:sldMasterIdLst>
    <p:sldMasterId id="2147483768" r:id="rId1"/>
  </p:sldMasterIdLst>
  <p:notesMasterIdLst>
    <p:notesMasterId r:id="rId19"/>
  </p:notesMasterIdLst>
  <p:sldIdLst>
    <p:sldId id="256" r:id="rId2"/>
    <p:sldId id="512" r:id="rId3"/>
    <p:sldId id="518" r:id="rId4"/>
    <p:sldId id="519" r:id="rId5"/>
    <p:sldId id="514" r:id="rId6"/>
    <p:sldId id="299" r:id="rId7"/>
    <p:sldId id="521" r:id="rId8"/>
    <p:sldId id="520" r:id="rId9"/>
    <p:sldId id="525" r:id="rId10"/>
    <p:sldId id="526" r:id="rId11"/>
    <p:sldId id="524" r:id="rId12"/>
    <p:sldId id="523" r:id="rId13"/>
    <p:sldId id="522" r:id="rId14"/>
    <p:sldId id="528" r:id="rId15"/>
    <p:sldId id="527" r:id="rId16"/>
    <p:sldId id="530" r:id="rId17"/>
    <p:sldId id="480" r:id="rId18"/>
  </p:sldIdLst>
  <p:sldSz cx="9144000" cy="5143500" type="screen16x9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FF99"/>
    <a:srgbClr val="66FF99"/>
    <a:srgbClr val="CC6600"/>
    <a:srgbClr val="005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94348" autoAdjust="0"/>
  </p:normalViewPr>
  <p:slideViewPr>
    <p:cSldViewPr>
      <p:cViewPr varScale="1">
        <p:scale>
          <a:sx n="104" d="100"/>
          <a:sy n="104" d="100"/>
        </p:scale>
        <p:origin x="210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681883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43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06F3-4242-4664-AB8E-C4A117AB00A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06F3-4242-4664-AB8E-C4A117AB00A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05979"/>
            <a:ext cx="18288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06F3-4242-4664-AB8E-C4A117AB00A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06F3-4242-4664-AB8E-C4A117AB00A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41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06F3-4242-4664-AB8E-C4A117AB00A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06F3-4242-4664-AB8E-C4A117AB00A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06F3-4242-4664-AB8E-C4A117AB00A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06F3-4242-4664-AB8E-C4A117AB00A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06F3-4242-4664-AB8E-C4A117AB00A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06F3-4242-4664-AB8E-C4A117AB00A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06F3-4242-4664-AB8E-C4A117AB00A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715756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702589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611941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7" y="15827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41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05978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F8106F3-4242-4664-AB8E-C4A117AB00A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1" descr="fsetan_emblema2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577137" cy="194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00100" y="4155926"/>
            <a:ext cx="789238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6" algn="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Калимуллин А.Р.</a:t>
            </a:r>
          </a:p>
          <a:p>
            <a:pPr lvl="6" algn="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Казанского отдела общепромышленного и государственного энергетического надзора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5918" y="1142990"/>
            <a:ext cx="65722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аварийности и травматизма на опасных производственных объектах, на которых используются подъемные сооружения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5852" y="71420"/>
            <a:ext cx="785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Приволжское управление Федеральной службы по экологическому, 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технологическому и атомному надзору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100" y="2857502"/>
            <a:ext cx="81439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1" descr="fsetan_emblema2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577137" cy="194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645920" y="2500312"/>
            <a:ext cx="7140922" cy="857250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3857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1" descr="fsetan_emblema2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577137" cy="194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645920" y="2500312"/>
            <a:ext cx="7140922" cy="857250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663" y="0"/>
            <a:ext cx="3857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1" descr="fsetan_emblema2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577137" cy="194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645920" y="2500312"/>
            <a:ext cx="7140922" cy="857250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0"/>
            <a:ext cx="3857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1" descr="fsetan_emblema2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577137" cy="194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645920" y="2500312"/>
            <a:ext cx="7140922" cy="857250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32502" y="-867690"/>
            <a:ext cx="5040818" cy="673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0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1" descr="fsetan_emblema2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577137" cy="194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645920" y="2500312"/>
            <a:ext cx="7140922" cy="857250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14" y="-2111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6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1" descr="fsetan_emblema2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577137" cy="194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645920" y="2500312"/>
            <a:ext cx="7140922" cy="857250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7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1" descr="fsetan_emblema2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577137" cy="194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645920" y="2500312"/>
            <a:ext cx="7140922" cy="857250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136" y="339502"/>
            <a:ext cx="7146360" cy="448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8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1" descr="fsetan_emblema2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577137" cy="194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85918" y="2586293"/>
            <a:ext cx="69294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28728" y="1928808"/>
            <a:ext cx="7498080" cy="85725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1" descr="fsetan_emblema2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577137" cy="194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85918" y="642924"/>
            <a:ext cx="7143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 ПО ЭКОЛОГИЧЕСКОМУ, ТЕХНОЛОГИЧЕСКОМУ И АТОМНОМУ НАДЗОРУ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26 ноября 2020 года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461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 федеральных норм и правил в области промышленной безопасности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опасных производственных объектов, на которых используются подъемные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сооружения»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endParaRPr lang="ru-RU" dirty="0">
              <a:solidFill>
                <a:schemeClr val="tx1"/>
              </a:solidFill>
            </a:endParaRPr>
          </a:p>
          <a:p>
            <a:pPr algn="ctr" fontAlgn="base"/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1" descr="fsetan_emblema2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577137" cy="194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85918" y="642924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endParaRPr lang="ru-RU" dirty="0" smtClean="0"/>
          </a:p>
        </p:txBody>
      </p:sp>
      <p:graphicFrame>
        <p:nvGraphicFramePr>
          <p:cNvPr id="4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94372"/>
              </p:ext>
            </p:extLst>
          </p:nvPr>
        </p:nvGraphicFramePr>
        <p:xfrm>
          <a:off x="1785918" y="1021376"/>
          <a:ext cx="6962546" cy="2803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8090">
                  <a:extLst>
                    <a:ext uri="{9D8B030D-6E8A-4147-A177-3AD203B41FA5}">
                      <a16:colId xmlns:a16="http://schemas.microsoft.com/office/drawing/2014/main" val="1513305736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3506617024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3698499787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3667848592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val="4098682680"/>
                    </a:ext>
                  </a:extLst>
                </a:gridCol>
              </a:tblGrid>
              <a:tr h="68627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  <a:sym typeface="Calibri"/>
                        </a:rPr>
                        <a:t>Технические устройства</a:t>
                      </a:r>
                      <a:endParaRPr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4290" marR="3429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Республика Татарстан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Чувашская Республика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Республика Марий Эл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  <a:sym typeface="Calibri"/>
                        </a:rPr>
                        <a:t>Всего</a:t>
                      </a:r>
                      <a:endParaRPr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4290" marR="3429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568112"/>
                  </a:ext>
                </a:extLst>
              </a:tr>
              <a:tr h="30851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Краны</a:t>
                      </a:r>
                      <a:endParaRPr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4290" marR="3429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4763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1868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  <a:sym typeface="Calibri"/>
                        </a:rPr>
                        <a:t>7090</a:t>
                      </a:r>
                      <a:endParaRPr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4290" marR="3429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004858"/>
                  </a:ext>
                </a:extLst>
              </a:tr>
              <a:tr h="30851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Подъемники (вышки) </a:t>
                      </a:r>
                      <a:endParaRPr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4290" marR="3429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  <a:sym typeface="Calibri"/>
                        </a:rPr>
                        <a:t>943</a:t>
                      </a:r>
                      <a:endParaRPr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4290" marR="3429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337320"/>
                  </a:ext>
                </a:extLst>
              </a:tr>
              <a:tr h="30851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Строительные подъемники</a:t>
                      </a:r>
                      <a:endParaRPr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4290" marR="3429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  <a:sym typeface="Calibri"/>
                        </a:rPr>
                        <a:t>592</a:t>
                      </a:r>
                      <a:endParaRPr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4290" marR="3429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752704"/>
                  </a:ext>
                </a:extLst>
              </a:tr>
              <a:tr h="2781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Подвесные канатные дороги</a:t>
                      </a:r>
                      <a:endParaRPr sz="1400" b="1" dirty="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4290" marR="3429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b="1" dirty="0" smtClean="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  <a:sym typeface="Calibri"/>
                        </a:rPr>
                        <a:t>4</a:t>
                      </a:r>
                      <a:endParaRPr sz="1400" b="1" dirty="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4290" marR="3429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364592"/>
                  </a:ext>
                </a:extLst>
              </a:tr>
              <a:tr h="30309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Буксировочные канатные дороги </a:t>
                      </a:r>
                      <a:endParaRPr sz="1400" b="1" dirty="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4290" marR="3429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b="1" dirty="0" smtClean="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  <a:sym typeface="Calibri"/>
                        </a:rPr>
                        <a:t>7</a:t>
                      </a:r>
                      <a:endParaRPr sz="1400" b="1" dirty="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4290" marR="3429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25755"/>
                  </a:ext>
                </a:extLst>
              </a:tr>
              <a:tr h="30309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Эскалаторы в метрополитенах</a:t>
                      </a:r>
                      <a:endParaRPr sz="1400" b="1" dirty="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4290" marR="3429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b="1" dirty="0" smtClean="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  <a:sym typeface="Calibri"/>
                        </a:rPr>
                        <a:t>10</a:t>
                      </a:r>
                      <a:endParaRPr sz="1400" b="1" dirty="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4290" marR="3429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914420"/>
                  </a:ext>
                </a:extLst>
              </a:tr>
              <a:tr h="303094"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ru-RU" sz="1400" b="1" dirty="0" smtClean="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  <a:sym typeface="Calibri"/>
                        </a:rPr>
                        <a:t>ИТОГО</a:t>
                      </a:r>
                      <a:endParaRPr sz="1400" b="1" dirty="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4290" marR="3429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2084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b="1" dirty="0" smtClean="0">
                          <a:latin typeface="Calibri" panose="020F0502020204030204" pitchFamily="34" charset="0"/>
                          <a:ea typeface="+mj-ea"/>
                          <a:cs typeface="Calibri" panose="020F0502020204030204" pitchFamily="34" charset="0"/>
                          <a:sym typeface="Calibri"/>
                        </a:rPr>
                        <a:t>8646</a:t>
                      </a:r>
                      <a:endParaRPr sz="1400" b="1" dirty="0"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4290" marR="3429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24547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1" descr="fsetan_emblema2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577137" cy="194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91419" y="771550"/>
            <a:ext cx="717306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контрольно-надзорной деятельности за подъемными сооружениями</a:t>
            </a: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- 315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- 1157 нарушений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Наложено - 63 административных наказания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Приостановлена работа 2 технических устройств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Предостережения - 27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1" descr="fsetan_emblema2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577137" cy="194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85918" y="1785932"/>
            <a:ext cx="7140890" cy="85725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Приволжское управление Федеральной службы по экологическому, 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технологическому и атомному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надзору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Казань, ул. Зинина, д. 4, 5 этаж, канцелярия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для записи (843) 231-17-01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6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1" descr="fsetan_emblema2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577137" cy="194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641474" y="1015716"/>
            <a:ext cx="7140922" cy="85725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аварий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несчастных случаев</a:t>
            </a:r>
            <a:br>
              <a:rPr 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эксплуатации подъемных сооружений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815730"/>
              </p:ext>
            </p:extLst>
          </p:nvPr>
        </p:nvGraphicFramePr>
        <p:xfrm>
          <a:off x="2123728" y="2187512"/>
          <a:ext cx="6176415" cy="1401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9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3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9733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733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97339">
                  <a:extLst>
                    <a:ext uri="{9D8B030D-6E8A-4147-A177-3AD203B41FA5}">
                      <a16:colId xmlns:a16="http://schemas.microsoft.com/office/drawing/2014/main" val="3131339453"/>
                    </a:ext>
                  </a:extLst>
                </a:gridCol>
                <a:gridCol w="697339">
                  <a:extLst>
                    <a:ext uri="{9D8B030D-6E8A-4147-A177-3AD203B41FA5}">
                      <a16:colId xmlns:a16="http://schemas.microsoft.com/office/drawing/2014/main" val="563721078"/>
                    </a:ext>
                  </a:extLst>
                </a:gridCol>
              </a:tblGrid>
              <a:tr h="63472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Calibri"/>
                        </a:rPr>
                        <a:t>Вид учетного случая</a:t>
                      </a:r>
                      <a:endParaRPr sz="1400" b="1" dirty="0">
                        <a:latin typeface="Calibri" panose="020F0502020204030204" pitchFamily="34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34290" marR="3429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Calibri"/>
                        </a:rPr>
                        <a:t>2017</a:t>
                      </a:r>
                      <a:endParaRPr sz="1400" b="1" dirty="0">
                        <a:latin typeface="Calibri" panose="020F0502020204030204" pitchFamily="34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34290" marR="3429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dirty="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Calibri"/>
                        </a:rPr>
                        <a:t>2018</a:t>
                      </a:r>
                      <a:endParaRPr sz="1400" b="1" dirty="0">
                        <a:latin typeface="Calibri" panose="020F0502020204030204" pitchFamily="34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34290" marR="3429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sz="14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sz="14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000"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lang="ru-RU" sz="140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sz="140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77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b="1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Calibri"/>
                        </a:rPr>
                        <a:t>Аварии</a:t>
                      </a:r>
                      <a:endParaRPr sz="1400" b="1" dirty="0">
                        <a:latin typeface="Calibri" panose="020F0502020204030204" pitchFamily="34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34290" marR="3429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0" dirty="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Calibri"/>
                        </a:rPr>
                        <a:t>3</a:t>
                      </a:r>
                      <a:endParaRPr sz="1400" b="0" dirty="0">
                        <a:latin typeface="Calibri" panose="020F0502020204030204" pitchFamily="34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34290" marR="3429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5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0" dirty="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Calibri"/>
                        </a:rPr>
                        <a:t>2</a:t>
                      </a:r>
                      <a:endParaRPr sz="1400" b="0" dirty="0">
                        <a:latin typeface="Calibri" panose="020F0502020204030204" pitchFamily="34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34290" marR="3429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5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 b="0" dirty="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Calibri"/>
                        </a:rPr>
                        <a:t>1</a:t>
                      </a:r>
                      <a:endParaRPr sz="1400" b="0" dirty="0">
                        <a:latin typeface="Calibri" panose="020F0502020204030204" pitchFamily="34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34290" marR="3429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5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b="0" dirty="0" smtClean="0"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  <a:sym typeface="Calibri"/>
                        </a:rPr>
                        <a:t>7</a:t>
                      </a:r>
                      <a:endParaRPr sz="1400" b="0" dirty="0">
                        <a:latin typeface="Calibri" panose="020F0502020204030204" pitchFamily="34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34290" marR="3429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5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b="0" dirty="0" smtClean="0"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  <a:sym typeface="Calibri"/>
                        </a:rPr>
                        <a:t>1</a:t>
                      </a:r>
                      <a:endParaRPr sz="1400" b="0" dirty="0">
                        <a:latin typeface="Calibri" panose="020F0502020204030204" pitchFamily="34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34290" marR="3429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5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461354"/>
                  </a:ext>
                </a:extLst>
              </a:tr>
              <a:tr h="36581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b="1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Calibri"/>
                        </a:rPr>
                        <a:t>Несчастные случаи</a:t>
                      </a:r>
                      <a:endParaRPr sz="1400" b="1" dirty="0">
                        <a:latin typeface="Calibri" panose="020F0502020204030204" pitchFamily="34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34290" marR="3429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1">
                          <a:latin typeface="+mj-lt"/>
                          <a:ea typeface="+mj-ea"/>
                          <a:cs typeface="+mj-cs"/>
                          <a:sym typeface="Calibri"/>
                        </a:defRPr>
                      </a:pPr>
                      <a:r>
                        <a:rPr lang="ru-RU" sz="14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sz="1400" b="0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5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Calibri"/>
                        </a:rPr>
                        <a:t>3</a:t>
                      </a:r>
                      <a:endParaRPr sz="1400" b="0" dirty="0">
                        <a:latin typeface="Calibri" panose="020F0502020204030204" pitchFamily="34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34290" marR="3429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5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b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  <a:sym typeface="Calibri"/>
                        </a:rPr>
                        <a:t>1</a:t>
                      </a:r>
                      <a:endParaRPr sz="1400" b="0" dirty="0">
                        <a:latin typeface="Calibri" panose="020F0502020204030204" pitchFamily="34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34290" marR="3429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5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b="0" dirty="0" smtClean="0"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  <a:sym typeface="Calibri"/>
                        </a:rPr>
                        <a:t>7</a:t>
                      </a:r>
                      <a:endParaRPr sz="1400" b="0" dirty="0">
                        <a:latin typeface="Calibri" panose="020F0502020204030204" pitchFamily="34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34290" marR="3429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5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b="0" dirty="0" smtClean="0">
                          <a:latin typeface="Calibri" panose="020F0502020204030204" pitchFamily="34" charset="0"/>
                          <a:ea typeface="+mj-ea"/>
                          <a:cs typeface="Times New Roman" panose="02020603050405020304" pitchFamily="18" charset="0"/>
                          <a:sym typeface="Calibri"/>
                        </a:rPr>
                        <a:t>2</a:t>
                      </a:r>
                      <a:endParaRPr sz="1400" b="0" dirty="0">
                        <a:latin typeface="Calibri" panose="020F0502020204030204" pitchFamily="34" charset="0"/>
                        <a:ea typeface="+mj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34290" marR="3429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5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1" descr="fsetan_emblema2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1577137" cy="194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645920" y="2500312"/>
            <a:ext cx="7140922" cy="857250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568" y="0"/>
            <a:ext cx="3857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1" descr="fsetan_emblema2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577137" cy="194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645920" y="2500312"/>
            <a:ext cx="7140922" cy="857250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568" y="0"/>
            <a:ext cx="3857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0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1" descr="fsetan_emblema2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577137" cy="194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645920" y="2500312"/>
            <a:ext cx="7140922" cy="857250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663" y="0"/>
            <a:ext cx="3857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6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8007</TotalTime>
  <Words>255</Words>
  <Application>Microsoft Office PowerPoint</Application>
  <PresentationFormat>Экран (16:9)</PresentationFormat>
  <Paragraphs>91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Приволжское управление Федеральной службы по экологическому,  технологическому и атомному надзору  г. Казань, ул. Зинина, д. 4, 5 этаж, канцелярия телефон для записи (843) 231-17-01 </vt:lpstr>
      <vt:lpstr>Динамика аварий и несчастных случаев при эксплуатации подъемных сооружений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Измайлова Зульфия Наилевна</cp:lastModifiedBy>
  <cp:revision>766</cp:revision>
  <cp:lastPrinted>2022-02-28T10:48:55Z</cp:lastPrinted>
  <dcterms:modified xsi:type="dcterms:W3CDTF">2022-02-28T13:53:32Z</dcterms:modified>
</cp:coreProperties>
</file>